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1"/>
  </p:notesMasterIdLst>
  <p:handoutMasterIdLst>
    <p:handoutMasterId r:id="rId22"/>
  </p:handoutMasterIdLst>
  <p:sldIdLst>
    <p:sldId id="273" r:id="rId2"/>
    <p:sldId id="304" r:id="rId3"/>
    <p:sldId id="312" r:id="rId4"/>
    <p:sldId id="313" r:id="rId5"/>
    <p:sldId id="314" r:id="rId6"/>
    <p:sldId id="315" r:id="rId7"/>
    <p:sldId id="321" r:id="rId8"/>
    <p:sldId id="317" r:id="rId9"/>
    <p:sldId id="318" r:id="rId10"/>
    <p:sldId id="316" r:id="rId11"/>
    <p:sldId id="319" r:id="rId12"/>
    <p:sldId id="322" r:id="rId13"/>
    <p:sldId id="324" r:id="rId14"/>
    <p:sldId id="320" r:id="rId15"/>
    <p:sldId id="323" r:id="rId16"/>
    <p:sldId id="308" r:id="rId17"/>
    <p:sldId id="309" r:id="rId18"/>
    <p:sldId id="325" r:id="rId19"/>
    <p:sldId id="310" r:id="rId20"/>
  </p:sldIdLst>
  <p:sldSz cx="12188825" cy="6858000"/>
  <p:notesSz cx="9220200" cy="69342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33CCCC"/>
    <a:srgbClr val="6666CC"/>
    <a:srgbClr val="F8B4BE"/>
    <a:srgbClr val="D7FFAB"/>
    <a:srgbClr val="083D77"/>
    <a:srgbClr val="FADE4D"/>
    <a:srgbClr val="C0BFC7"/>
    <a:srgbClr val="2F303D"/>
    <a:srgbClr val="BBB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 autoAdjust="0"/>
    <p:restoredTop sz="82486"/>
  </p:normalViewPr>
  <p:slideViewPr>
    <p:cSldViewPr snapToGrid="0" snapToObjects="1">
      <p:cViewPr varScale="1">
        <p:scale>
          <a:sx n="56" d="100"/>
          <a:sy n="56" d="100"/>
        </p:scale>
        <p:origin x="216" y="1104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varation</a:t>
            </a:r>
            <a:r>
              <a:rPr lang="en-US" dirty="0"/>
              <a:t>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-Marketing-Cloud/Summit2018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Headless Adobe Experience Manager – Beyond the Browser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Stopp | Technical Architect – Delivery Excellence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Instance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Create Content Fragment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Summarize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3600" dirty="0"/>
              <a:t>Associated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235EFB-3304-BE48-8AD7-5D0A2B6F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97" y="1981969"/>
            <a:ext cx="4417962" cy="2550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E3797-5B52-C244-90AA-38320B9F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03" y="1143000"/>
            <a:ext cx="3674902" cy="363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27FDB-C45C-F746-A8A1-277DB26C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5" y="4315778"/>
            <a:ext cx="7556535" cy="1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</a:t>
            </a:r>
            <a:r>
              <a:rPr lang="en-US"/>
              <a:t>– Authoring </a:t>
            </a:r>
            <a:r>
              <a:rPr lang="en-US" dirty="0"/>
              <a:t>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HTML Page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Associated Content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3600" dirty="0"/>
              <a:t>Service API Page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ADC20-A3DC-924A-8CF9-910C6401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18" y="1143000"/>
            <a:ext cx="4024487" cy="3241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639D9-D80B-8E4B-9D6C-47FAD8FE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3" y="3245069"/>
            <a:ext cx="2652173" cy="282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1C41E-27E0-ED4D-936A-A0FE4A69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6" y="1944414"/>
            <a:ext cx="2670091" cy="3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029200"/>
          </a:xfrm>
        </p:spPr>
        <p:txBody>
          <a:bodyPr>
            <a:normAutofit/>
          </a:bodyPr>
          <a:lstStyle/>
          <a:p>
            <a:r>
              <a:rPr lang="en-US" sz="3200" dirty="0"/>
              <a:t>No search limitations like XF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Content is copied to target Content Fragment component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Relationship managed via Multi-Site Manager library</a:t>
            </a:r>
          </a:p>
          <a:p>
            <a:pPr lvl="2"/>
            <a:r>
              <a:rPr lang="en-US" sz="2600" i="1" dirty="0">
                <a:latin typeface="Adobe Clean Light" pitchFamily="34" charset="0"/>
              </a:rPr>
              <a:t>Not</a:t>
            </a:r>
            <a:r>
              <a:rPr lang="en-US" sz="2600" dirty="0">
                <a:latin typeface="Adobe Clean Light" pitchFamily="34" charset="0"/>
              </a:rPr>
              <a:t> visible in MSM dashboard.</a:t>
            </a:r>
            <a:endParaRPr lang="en-US" sz="2600" i="1" dirty="0">
              <a:latin typeface="Adobe Clean Light" pitchFamily="34" charset="0"/>
            </a:endParaRP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AEFC8-F858-814E-A1BA-D20A50C7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89" y="3275674"/>
            <a:ext cx="9466646" cy="30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1199813" algn="l"/>
              </a:tabLst>
            </a:pPr>
            <a:r>
              <a:rPr lang="en-US" dirty="0"/>
              <a:t>Experience Fragments vs. Content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5377525" cy="5029200"/>
          </a:xfrm>
        </p:spPr>
        <p:txBody>
          <a:bodyPr>
            <a:normAutofit/>
          </a:bodyPr>
          <a:lstStyle/>
          <a:p>
            <a:pPr marL="112713" indent="0">
              <a:buNone/>
            </a:pPr>
            <a:r>
              <a:rPr lang="en-US" dirty="0"/>
              <a:t>Experience Fragments</a:t>
            </a:r>
          </a:p>
          <a:p>
            <a:pPr marL="455613" indent="-342900"/>
            <a:r>
              <a:rPr lang="en-US" sz="1800" dirty="0"/>
              <a:t>Group of components with layout that can live independently</a:t>
            </a:r>
          </a:p>
          <a:p>
            <a:pPr marL="455613" indent="-342900"/>
            <a:r>
              <a:rPr lang="en-US" sz="1800" i="1" dirty="0"/>
              <a:t>Experiences </a:t>
            </a:r>
            <a:r>
              <a:rPr lang="en-US" sz="1800" dirty="0"/>
              <a:t>for reuse.</a:t>
            </a:r>
          </a:p>
          <a:p>
            <a:pPr marL="112713" indent="0">
              <a:buNone/>
            </a:pPr>
            <a:endParaRPr lang="en-US" sz="1800" i="1" dirty="0"/>
          </a:p>
          <a:p>
            <a:pPr marL="455613" indent="-342900"/>
            <a:r>
              <a:rPr lang="en-US" sz="1800" dirty="0"/>
              <a:t>Consumed as whole “thing”</a:t>
            </a:r>
            <a:br>
              <a:rPr lang="en-US" sz="1800" dirty="0"/>
            </a:br>
            <a:endParaRPr lang="en-US" sz="1800" dirty="0"/>
          </a:p>
          <a:p>
            <a:pPr marL="455613" indent="-342900"/>
            <a:r>
              <a:rPr lang="en-US" sz="1800" dirty="0"/>
              <a:t>Purpose</a:t>
            </a:r>
          </a:p>
          <a:p>
            <a:pPr marL="732678" lvl="1" indent="-342900"/>
            <a:r>
              <a:rPr lang="en-US" sz="1400" dirty="0"/>
              <a:t>Cross Channel</a:t>
            </a:r>
          </a:p>
          <a:p>
            <a:pPr marL="732678" lvl="1" indent="-342900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Consumption (Target)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Page - </a:t>
            </a:r>
            <a:r>
              <a:rPr lang="en-US" sz="1400" i="1" dirty="0" err="1"/>
              <a:t>cq:Page</a:t>
            </a:r>
            <a:r>
              <a:rPr lang="en-US" sz="1400" dirty="0"/>
              <a:t> node structure</a:t>
            </a:r>
          </a:p>
          <a:p>
            <a:pPr marL="455613" indent="-342900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104758-8DBF-9046-B851-577FB4A7F5A2}"/>
              </a:ext>
            </a:extLst>
          </p:cNvPr>
          <p:cNvSpPr txBox="1">
            <a:spLocks/>
          </p:cNvSpPr>
          <p:nvPr/>
        </p:nvSpPr>
        <p:spPr>
          <a:xfrm>
            <a:off x="5682246" y="1143000"/>
            <a:ext cx="5377525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dirty="0"/>
              <a:t>Content Fragments</a:t>
            </a:r>
          </a:p>
          <a:p>
            <a:pPr marL="398463" indent="-285750"/>
            <a:r>
              <a:rPr lang="en-US" sz="1800" dirty="0"/>
              <a:t>Editorial / Semantic Copy</a:t>
            </a:r>
          </a:p>
          <a:p>
            <a:pPr marL="398463" indent="-285750"/>
            <a:r>
              <a:rPr lang="en-US" sz="1800" dirty="0"/>
              <a:t>Logical grouping of data</a:t>
            </a:r>
          </a:p>
          <a:p>
            <a:pPr marL="112713" indent="0">
              <a:buNone/>
            </a:pPr>
            <a:endParaRPr lang="en-US" sz="1800" dirty="0"/>
          </a:p>
          <a:p>
            <a:pPr marL="398463" indent="-285750"/>
            <a:r>
              <a:rPr lang="en-US" sz="1800" dirty="0"/>
              <a:t>Consumption based on use case</a:t>
            </a:r>
          </a:p>
          <a:p>
            <a:pPr marL="675528" lvl="1" indent="-285750"/>
            <a:r>
              <a:rPr lang="en-US" sz="1400" dirty="0"/>
              <a:t>As much or as little as desired</a:t>
            </a:r>
          </a:p>
          <a:p>
            <a:pPr marL="675528" lvl="1" indent="-285750"/>
            <a:endParaRPr lang="en-US" sz="1400" dirty="0"/>
          </a:p>
          <a:p>
            <a:pPr marL="398463" indent="-285750"/>
            <a:r>
              <a:rPr lang="en-US" sz="1800" dirty="0"/>
              <a:t>Purpose</a:t>
            </a:r>
          </a:p>
          <a:p>
            <a:pPr marL="675528" lvl="1" indent="-285750"/>
            <a:r>
              <a:rPr lang="en-US" sz="1400" dirty="0"/>
              <a:t>Site rendering</a:t>
            </a:r>
          </a:p>
          <a:p>
            <a:pPr marL="675528" lvl="1" indent="-285750"/>
            <a:r>
              <a:rPr lang="en-US" sz="1400" dirty="0"/>
              <a:t>API/JSON </a:t>
            </a:r>
            <a:br>
              <a:rPr lang="en-US" sz="1400" dirty="0"/>
            </a:br>
            <a:endParaRPr lang="en-US" sz="1400" dirty="0"/>
          </a:p>
          <a:p>
            <a:pPr marL="398463" indent="-285750"/>
            <a:r>
              <a:rPr lang="en-US" sz="1800" dirty="0"/>
              <a:t>Getting Technical</a:t>
            </a:r>
          </a:p>
          <a:p>
            <a:pPr marL="675528" lvl="1" indent="-285750"/>
            <a:r>
              <a:rPr lang="en-US" sz="1400" dirty="0"/>
              <a:t>Assets - </a:t>
            </a:r>
            <a:r>
              <a:rPr lang="en-US" sz="1400" i="1"/>
              <a:t>dam:</a:t>
            </a:r>
            <a:r>
              <a:rPr lang="en-US" sz="1400" i="1" dirty="0" err="1"/>
              <a:t>Asset</a:t>
            </a:r>
            <a:r>
              <a:rPr lang="en-US" sz="1400" dirty="0"/>
              <a:t> node structure</a:t>
            </a:r>
          </a:p>
          <a:p>
            <a:pPr marL="675528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367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6779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1680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Exporter - Advanced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Existing JSON Output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Component Model Update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Updated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04D2A-3082-AE4F-A48A-6426EEA0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65" y="1219199"/>
            <a:ext cx="5990240" cy="217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2F205-3528-864D-8ED5-B72899CB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3408817"/>
            <a:ext cx="5359236" cy="1875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9B27-755A-4848-BEC2-CC851626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7" y="3702268"/>
            <a:ext cx="5795554" cy="7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2669" y="1772830"/>
            <a:ext cx="2143487" cy="1126440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Bryan Stopp</a:t>
            </a:r>
          </a:p>
          <a:p>
            <a:pPr algn="ctr">
              <a:lnSpc>
                <a:spcPct val="120000"/>
              </a:lnSpc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stopp@adobe.com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Twitter: 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StoppThinking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41" y="276050"/>
            <a:ext cx="3563342" cy="20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0895" y="928766"/>
            <a:ext cx="8307034" cy="2012837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dirty="0">
                <a:latin typeface="Adobe Clean SemiLight"/>
                <a:cs typeface="Adobe Clean SemiLight"/>
              </a:rPr>
              <a:t>Summit 2018 GitHub Repo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latin typeface="Adobe Clean" panose="020B0503020404020204" pitchFamily="34" charset="0"/>
                <a:hlinkClick r:id="rId2"/>
              </a:rPr>
              <a:t>https://github.com/Adobe-Marketing-Cloud/Summit2018</a:t>
            </a:r>
            <a:endParaRPr lang="en-US" sz="2400" dirty="0">
              <a:latin typeface="Adobe Clean" panose="020B05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Adobe Clean SemiLight"/>
                <a:cs typeface="Adobe Clean SemiLight"/>
              </a:rPr>
              <a:t>Branch L724</a:t>
            </a:r>
          </a:p>
        </p:txBody>
      </p:sp>
    </p:spTree>
    <p:extLst>
      <p:ext uri="{BB962C8B-B14F-4D97-AF65-F5344CB8AC3E}">
        <p14:creationId xmlns:p14="http://schemas.microsoft.com/office/powerpoint/2010/main" val="13688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F44971F-4CE8-453E-BB83-B7224137DD88}"/>
              </a:ext>
            </a:extLst>
          </p:cNvPr>
          <p:cNvSpPr/>
          <p:nvPr/>
        </p:nvSpPr>
        <p:spPr>
          <a:xfrm>
            <a:off x="-1" y="6562"/>
            <a:ext cx="12188825" cy="32946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DDDCFDB-5B36-458F-8052-915279CA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0"/>
            <a:ext cx="12186960" cy="32921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5865D13-F487-4743-882D-FAD00EA2B8CC}"/>
              </a:ext>
            </a:extLst>
          </p:cNvPr>
          <p:cNvSpPr/>
          <p:nvPr/>
        </p:nvSpPr>
        <p:spPr>
          <a:xfrm>
            <a:off x="3481754" y="1477496"/>
            <a:ext cx="7170196" cy="1384950"/>
          </a:xfrm>
          <a:prstGeom prst="rect">
            <a:avLst/>
          </a:prstGeom>
          <a:gradFill flip="none" rotWithShape="1">
            <a:gsLst>
              <a:gs pos="50000">
                <a:srgbClr val="33CCCC"/>
              </a:gs>
              <a:gs pos="100000">
                <a:srgbClr val="37434D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56F56-D5AE-4C6F-B826-C69D1BC521B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9423F-3FB2-4C3A-888D-F018373409A6}"/>
              </a:ext>
            </a:extLst>
          </p:cNvPr>
          <p:cNvSpPr/>
          <p:nvPr/>
        </p:nvSpPr>
        <p:spPr>
          <a:xfrm>
            <a:off x="352581" y="130487"/>
            <a:ext cx="11483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lean Light" charset="0"/>
                <a:ea typeface="Adobe Clean Light" charset="0"/>
                <a:cs typeface="Adobe Clean Light" charset="0"/>
              </a:rPr>
              <a:t>Take the Survey to win!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433DF1-464C-40F7-AEC3-49EF67FC4500}"/>
              </a:ext>
            </a:extLst>
          </p:cNvPr>
          <p:cNvSpPr/>
          <p:nvPr/>
        </p:nvSpPr>
        <p:spPr>
          <a:xfrm>
            <a:off x="4313315" y="910037"/>
            <a:ext cx="3754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dobe Clean Light" charset="0"/>
                <a:cs typeface="Adobe Clean Light" charset="0"/>
              </a:rPr>
              <a:t>(Survey section of the mobile app)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81B8C1-63C4-4CBC-B996-C8A18D19E97B}"/>
              </a:ext>
            </a:extLst>
          </p:cNvPr>
          <p:cNvGrpSpPr/>
          <p:nvPr/>
        </p:nvGrpSpPr>
        <p:grpSpPr>
          <a:xfrm>
            <a:off x="1177851" y="3231267"/>
            <a:ext cx="9833122" cy="3150480"/>
            <a:chOff x="972522" y="3231267"/>
            <a:chExt cx="9833122" cy="31504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C96E9-80AF-4656-86DD-9F4CB3C7B0DE}"/>
                </a:ext>
              </a:extLst>
            </p:cNvPr>
            <p:cNvGrpSpPr/>
            <p:nvPr/>
          </p:nvGrpSpPr>
          <p:grpSpPr>
            <a:xfrm>
              <a:off x="972522" y="3231267"/>
              <a:ext cx="3038471" cy="3150480"/>
              <a:chOff x="493659" y="3231267"/>
              <a:chExt cx="3038471" cy="31504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EA7F9A-9F78-4C0C-944A-79785F24E361}"/>
                  </a:ext>
                </a:extLst>
              </p:cNvPr>
              <p:cNvSpPr/>
              <p:nvPr/>
            </p:nvSpPr>
            <p:spPr>
              <a:xfrm>
                <a:off x="822517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083D77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887507-7454-4099-9AE1-B17882115B28}"/>
                  </a:ext>
                </a:extLst>
              </p:cNvPr>
              <p:cNvSpPr/>
              <p:nvPr/>
            </p:nvSpPr>
            <p:spPr>
              <a:xfrm>
                <a:off x="972522" y="5624617"/>
                <a:ext cx="2080744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83D77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Bash Experience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0A8D324-D171-44B0-BACA-8B85EA15B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659" y="3811981"/>
                <a:ext cx="3038471" cy="170892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EEB510-2436-4C2D-B232-564949A69D0D}"/>
                </a:ext>
              </a:extLst>
            </p:cNvPr>
            <p:cNvGrpSpPr/>
            <p:nvPr/>
          </p:nvGrpSpPr>
          <p:grpSpPr>
            <a:xfrm>
              <a:off x="4374697" y="3231267"/>
              <a:ext cx="3028772" cy="3150480"/>
              <a:chOff x="4374697" y="3231267"/>
              <a:chExt cx="3028772" cy="31504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A82BB7-042A-491F-811D-8C7D00CF4CC7}"/>
                  </a:ext>
                </a:extLst>
              </p:cNvPr>
              <p:cNvSpPr/>
              <p:nvPr/>
            </p:nvSpPr>
            <p:spPr>
              <a:xfrm>
                <a:off x="4698706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33CCCC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907362-065F-4B2F-85DE-B8A55DF40451}"/>
                  </a:ext>
                </a:extLst>
              </p:cNvPr>
              <p:cNvSpPr/>
              <p:nvPr/>
            </p:nvSpPr>
            <p:spPr>
              <a:xfrm>
                <a:off x="4481241" y="5624617"/>
                <a:ext cx="2815685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33CCCC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Signed football helmet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B0BDB4-409B-413A-84A0-09DA22496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71"/>
              <a:stretch/>
            </p:blipFill>
            <p:spPr>
              <a:xfrm>
                <a:off x="4374697" y="3813474"/>
                <a:ext cx="3028772" cy="170594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5FF36C3-CF1C-4D6E-AEC8-BBF7DB9B03F3}"/>
                </a:ext>
              </a:extLst>
            </p:cNvPr>
            <p:cNvGrpSpPr/>
            <p:nvPr/>
          </p:nvGrpSpPr>
          <p:grpSpPr>
            <a:xfrm>
              <a:off x="7767173" y="3231267"/>
              <a:ext cx="3038471" cy="3150480"/>
              <a:chOff x="8246036" y="3231267"/>
              <a:chExt cx="3038471" cy="31504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8B6099A-7AC0-4EF7-95C2-6897DC007180}"/>
                  </a:ext>
                </a:extLst>
              </p:cNvPr>
              <p:cNvSpPr/>
              <p:nvPr/>
            </p:nvSpPr>
            <p:spPr>
              <a:xfrm>
                <a:off x="8574894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FF3366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6D8202-2BEE-4BBF-B3D4-D3F4DF136B71}"/>
                  </a:ext>
                </a:extLst>
              </p:cNvPr>
              <p:cNvSpPr/>
              <p:nvPr/>
            </p:nvSpPr>
            <p:spPr>
              <a:xfrm>
                <a:off x="8357429" y="5624617"/>
                <a:ext cx="2815685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FF3366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Amazon Echo Show &amp; Cloud Cam Bundle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3DB533E-7E2D-46A8-B9AB-9C4E3C01096F}"/>
                  </a:ext>
                </a:extLst>
              </p:cNvPr>
              <p:cNvGrpSpPr/>
              <p:nvPr/>
            </p:nvGrpSpPr>
            <p:grpSpPr>
              <a:xfrm>
                <a:off x="8246036" y="3813474"/>
                <a:ext cx="3038471" cy="1705943"/>
                <a:chOff x="8246036" y="3957664"/>
                <a:chExt cx="3038471" cy="17059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12ADC73-4D9C-4689-9C6D-B39C2319A3F0}"/>
                    </a:ext>
                  </a:extLst>
                </p:cNvPr>
                <p:cNvSpPr/>
                <p:nvPr/>
              </p:nvSpPr>
              <p:spPr>
                <a:xfrm>
                  <a:off x="8246036" y="3957664"/>
                  <a:ext cx="3038471" cy="1705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F215524-3E70-45CF-B715-FC00B7A29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8214" y="4124835"/>
                  <a:ext cx="1894114" cy="13716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F61192-0DA9-4E88-A101-F9220DCCDB53}"/>
              </a:ext>
            </a:extLst>
          </p:cNvPr>
          <p:cNvGrpSpPr/>
          <p:nvPr/>
        </p:nvGrpSpPr>
        <p:grpSpPr>
          <a:xfrm>
            <a:off x="3265714" y="1352270"/>
            <a:ext cx="6300550" cy="1866479"/>
            <a:chOff x="3265714" y="1302030"/>
            <a:chExt cx="6300550" cy="18664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017873-DC78-4DF7-B9A7-B220B0118BC6}"/>
                </a:ext>
              </a:extLst>
            </p:cNvPr>
            <p:cNvSpPr/>
            <p:nvPr/>
          </p:nvSpPr>
          <p:spPr>
            <a:xfrm>
              <a:off x="6398119" y="1606155"/>
              <a:ext cx="2080744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 Black" panose="020B0A03020404020204" pitchFamily="34" charset="0"/>
                  <a:ea typeface="Adobe Clean" charset="0"/>
                  <a:cs typeface="Adobe Clean" charset="0"/>
                </a:rPr>
                <a:t>$10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lean Black" panose="020B0A03020404020204" pitchFamily="34" charset="0"/>
                <a:ea typeface="Adobe Clean" charset="0"/>
                <a:cs typeface="Adobe Clean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5BD57C8-702C-4A64-8236-CFDEA5441D51}"/>
                </a:ext>
              </a:extLst>
            </p:cNvPr>
            <p:cNvSpPr/>
            <p:nvPr/>
          </p:nvSpPr>
          <p:spPr>
            <a:xfrm>
              <a:off x="7881507" y="1796976"/>
              <a:ext cx="1684757" cy="713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" charset="0"/>
                  <a:ea typeface="Adobe Clean" charset="0"/>
                  <a:cs typeface="Adobe Clean" charset="0"/>
                </a:rPr>
                <a:t>Starbucks </a:t>
              </a:r>
            </a:p>
            <a:p>
              <a:pPr>
                <a:lnSpc>
                  <a:spcPts val="24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" charset="0"/>
                  <a:ea typeface="Adobe Clean" charset="0"/>
                  <a:cs typeface="Adobe Clean" charset="0"/>
                </a:rPr>
                <a:t>Card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7E94AB32-C38E-4E58-ADA7-AC555E98E03C}"/>
                </a:ext>
              </a:extLst>
            </p:cNvPr>
            <p:cNvSpPr/>
            <p:nvPr/>
          </p:nvSpPr>
          <p:spPr>
            <a:xfrm rot="4170895">
              <a:off x="3445618" y="1704277"/>
              <a:ext cx="408891" cy="678560"/>
            </a:xfrm>
            <a:prstGeom prst="triangle">
              <a:avLst>
                <a:gd name="adj" fmla="val 49011"/>
              </a:avLst>
            </a:prstGeom>
            <a:solidFill>
              <a:srgbClr val="26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485B0B-45FB-4B6C-BDE9-A88EC8AF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26" y="1302030"/>
              <a:ext cx="2952121" cy="18664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Arrow: Pentagon 44">
              <a:extLst>
                <a:ext uri="{FF2B5EF4-FFF2-40B4-BE49-F238E27FC236}">
                  <a16:creationId xmlns:a16="http://schemas.microsoft.com/office/drawing/2014/main" id="{3225C720-67B6-47C3-BCD3-D7A25B4976A9}"/>
                </a:ext>
              </a:extLst>
            </p:cNvPr>
            <p:cNvSpPr/>
            <p:nvPr/>
          </p:nvSpPr>
          <p:spPr>
            <a:xfrm>
              <a:off x="3265714" y="1427256"/>
              <a:ext cx="2064937" cy="563855"/>
            </a:xfrm>
            <a:prstGeom prst="homePlate">
              <a:avLst>
                <a:gd name="adj" fmla="val 17923"/>
              </a:avLst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0F5AF5-5EDB-4164-98D5-2D5D44E766CB}"/>
                </a:ext>
              </a:extLst>
            </p:cNvPr>
            <p:cNvSpPr/>
            <p:nvPr/>
          </p:nvSpPr>
          <p:spPr>
            <a:xfrm>
              <a:off x="3370037" y="1400213"/>
              <a:ext cx="187520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rPr>
                <a:t>SESSION PRIZE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rPr>
                <a:t>one per session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9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349675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AEM Sites	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 App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DD92C-F953-CB46-84CF-4FED5C22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332411"/>
            <a:ext cx="5009634" cy="4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- Building Blocks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Specifies reusable structure and content</a:t>
            </a:r>
          </a:p>
          <a:p>
            <a:r>
              <a:rPr lang="en-US" sz="2800" dirty="0"/>
              <a:t>Automatic updates of referencing XF</a:t>
            </a:r>
          </a:p>
          <a:p>
            <a:r>
              <a:rPr lang="en-US" sz="2800" dirty="0"/>
              <a:t>Usable across XF (Local vs All)</a:t>
            </a:r>
          </a:p>
          <a:p>
            <a:r>
              <a:rPr lang="en-US" sz="2800" dirty="0"/>
              <a:t>Best Practices:</a:t>
            </a:r>
          </a:p>
          <a:p>
            <a:pPr lvl="1"/>
            <a:r>
              <a:rPr lang="en-US" sz="2400" dirty="0"/>
              <a:t>One XF Variation holds building block</a:t>
            </a:r>
          </a:p>
          <a:p>
            <a:pPr lvl="1"/>
            <a:r>
              <a:rPr lang="en-US" sz="2400" dirty="0"/>
              <a:t>All other XF consume building block</a:t>
            </a:r>
          </a:p>
          <a:p>
            <a:r>
              <a:rPr lang="en-US" sz="2800" dirty="0"/>
              <a:t>Inheritance can be canceled</a:t>
            </a:r>
          </a:p>
          <a:p>
            <a:pPr lvl="1"/>
            <a:r>
              <a:rPr lang="en-US" sz="2400" dirty="0"/>
              <a:t>Removes back-reference for updates</a:t>
            </a:r>
          </a:p>
          <a:p>
            <a:pPr lvl="1"/>
            <a:r>
              <a:rPr lang="en-US" sz="2400" dirty="0"/>
              <a:t>Cannot be undone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8CA89-590C-614E-A65F-7844791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65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(XF) -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Experience Fragment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a Building Block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Create Variations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Desktop</a:t>
            </a:r>
          </a:p>
          <a:p>
            <a:pPr marL="743790" lvl="1" indent="-457200">
              <a:buFont typeface="+mj-lt"/>
              <a:buAutoNum type="arabicPeriod"/>
            </a:pPr>
            <a:r>
              <a:rPr lang="en-US" sz="2800" dirty="0">
                <a:latin typeface="Adobe Clean" panose="020B0503020404020204" pitchFamily="34" charset="0"/>
              </a:rPr>
              <a:t>Mobile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Consume an XF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200" dirty="0"/>
              <a:t>Update XF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E3C31-C25C-EE4D-8D30-280B5AFA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1495948"/>
            <a:ext cx="4770140" cy="4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Fragments  - Extra Info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5518010" cy="5029200"/>
          </a:xfrm>
        </p:spPr>
        <p:txBody>
          <a:bodyPr>
            <a:normAutofit/>
          </a:bodyPr>
          <a:lstStyle/>
          <a:p>
            <a:r>
              <a:rPr lang="en-US" sz="3200" dirty="0"/>
              <a:t>Beta – Publish To Target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Displayed via reference</a:t>
            </a:r>
          </a:p>
          <a:p>
            <a:pPr lvl="1"/>
            <a:endParaRPr lang="en-US" sz="28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pPr marL="275851" lvl="1" indent="0">
              <a:buNone/>
            </a:pPr>
            <a:endParaRPr lang="en-US" sz="2600" dirty="0">
              <a:latin typeface="Adobe Clean Light" pitchFamily="34" charset="0"/>
            </a:endParaRPr>
          </a:p>
          <a:p>
            <a:r>
              <a:rPr lang="en-US" sz="3200" dirty="0"/>
              <a:t>Social Posting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Publishes XF to </a:t>
            </a:r>
            <a:br>
              <a:rPr lang="en-US" sz="2800" dirty="0">
                <a:latin typeface="Adobe Clean Light" pitchFamily="34" charset="0"/>
              </a:rPr>
            </a:br>
            <a:r>
              <a:rPr lang="en-US" sz="2800" dirty="0">
                <a:latin typeface="Adobe Clean Light" pitchFamily="34" charset="0"/>
              </a:rPr>
              <a:t>Social platform</a:t>
            </a:r>
          </a:p>
          <a:p>
            <a:pPr lvl="1"/>
            <a:r>
              <a:rPr lang="en-US" sz="2800" dirty="0">
                <a:latin typeface="Adobe Clean Light" pitchFamily="34" charset="0"/>
              </a:rPr>
              <a:t>Cloud </a:t>
            </a:r>
            <a:r>
              <a:rPr lang="en-US" sz="2800" dirty="0" err="1">
                <a:latin typeface="Adobe Clean Light" pitchFamily="34" charset="0"/>
              </a:rPr>
              <a:t>Config</a:t>
            </a:r>
            <a:r>
              <a:rPr lang="en-US" sz="2800" dirty="0">
                <a:latin typeface="Adobe Clean Light" pitchFamily="34" charset="0"/>
              </a:rPr>
              <a:t>. Req.</a:t>
            </a:r>
          </a:p>
          <a:p>
            <a:pPr marL="9525" indent="0">
              <a:buNone/>
            </a:pPr>
            <a:endParaRPr lang="en-US" sz="36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1EF4A7E-5FA4-5B44-997F-711D00A8DB5F}"/>
              </a:ext>
            </a:extLst>
          </p:cNvPr>
          <p:cNvSpPr txBox="1">
            <a:spLocks/>
          </p:cNvSpPr>
          <p:nvPr/>
        </p:nvSpPr>
        <p:spPr>
          <a:xfrm>
            <a:off x="6366095" y="1143000"/>
            <a:ext cx="5518010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in XF is not “on page” when consumed directly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Displayed via reference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JCR based searches will return 0 results</a:t>
            </a:r>
          </a:p>
          <a:p>
            <a:pPr lvl="1"/>
            <a:r>
              <a:rPr lang="en-US" sz="2400" dirty="0">
                <a:latin typeface="Adobe Clean Light" pitchFamily="34" charset="0"/>
              </a:rPr>
              <a:t>Crawlers will still function as expected</a:t>
            </a:r>
          </a:p>
          <a:p>
            <a:r>
              <a:rPr lang="en-US" sz="2800" dirty="0"/>
              <a:t>Referenced pages available on XF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9C2EA-0717-5541-A754-48B666D2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75" y="4131112"/>
            <a:ext cx="2050860" cy="174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793BC-C73E-E346-B20B-6E192F67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9" y="2349758"/>
            <a:ext cx="5448556" cy="1307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FBAC5-AEE8-E54E-8245-6447CA5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41" y="4551298"/>
            <a:ext cx="4260717" cy="9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Experience Fragments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3  |  Content Fragment Models &amp; Instances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Component Exporter (Advanced)</a:t>
            </a:r>
          </a:p>
        </p:txBody>
      </p:sp>
    </p:spTree>
    <p:extLst>
      <p:ext uri="{BB962C8B-B14F-4D97-AF65-F5344CB8AC3E}">
        <p14:creationId xmlns:p14="http://schemas.microsoft.com/office/powerpoint/2010/main" val="68468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Fragment – Model Activities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6725" indent="-457200">
              <a:buFont typeface="+mj-lt"/>
              <a:buAutoNum type="arabicPeriod"/>
            </a:pPr>
            <a:r>
              <a:rPr lang="en-US" sz="3600" dirty="0"/>
              <a:t>Enabling Content Fragments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Assets Folder Configuration</a:t>
            </a:r>
          </a:p>
          <a:p>
            <a:pPr marL="466725" indent="-457200">
              <a:buFont typeface="+mj-lt"/>
              <a:buAutoNum type="arabicPeriod"/>
            </a:pPr>
            <a:r>
              <a:rPr lang="en-US" sz="3600" dirty="0"/>
              <a:t>Define Model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E1289-FF92-FC48-A91D-CDFBF635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03" y="1009023"/>
            <a:ext cx="4006402" cy="297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1D399-986E-344E-ACF1-FB4C26E8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6" y="3553952"/>
            <a:ext cx="4903770" cy="225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FFA97-C484-7C46-BD99-DF6BD4E0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56" y="2411604"/>
            <a:ext cx="1833647" cy="34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6B144C4F-E308-2442-B1AE-349BDF645916}" vid="{07ADB4E6-6F26-3E4C-926C-CF88B471E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481</Words>
  <Application>Microsoft Macintosh PowerPoint</Application>
  <PresentationFormat>Custom</PresentationFormat>
  <Paragraphs>149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Adobe Clean</vt:lpstr>
      <vt:lpstr>Adobe Clean Black</vt:lpstr>
      <vt:lpstr>Adobe Clean Light</vt:lpstr>
      <vt:lpstr>Adobe Clean SemiLight</vt:lpstr>
      <vt:lpstr>Arial</vt:lpstr>
      <vt:lpstr>Calibri</vt:lpstr>
      <vt:lpstr>Helvetica Light</vt:lpstr>
      <vt:lpstr>Wingdings</vt:lpstr>
      <vt:lpstr>Adobe Master Widescreen 2015</vt:lpstr>
      <vt:lpstr>Headless Adobe Experience Manager – Beyond the Browser</vt:lpstr>
      <vt:lpstr>PowerPoint Presentation</vt:lpstr>
      <vt:lpstr>PowerPoint Presentation</vt:lpstr>
      <vt:lpstr>Experience Fragments (XF) - Activities</vt:lpstr>
      <vt:lpstr>Experience Fragments - Building Blocks</vt:lpstr>
      <vt:lpstr>Experience Fragments (XF) - Activities</vt:lpstr>
      <vt:lpstr>Experience Fragments  - Extra Info</vt:lpstr>
      <vt:lpstr>PowerPoint Presentation</vt:lpstr>
      <vt:lpstr>Content Fragment – Model Activities</vt:lpstr>
      <vt:lpstr>Content Fragment – Instance Activities</vt:lpstr>
      <vt:lpstr>Content Fragment – Authoring Activities</vt:lpstr>
      <vt:lpstr>Content Fragments  - Extra Info</vt:lpstr>
      <vt:lpstr>Experience Fragments vs. Content Fragments</vt:lpstr>
      <vt:lpstr>PowerPoint Presentation</vt:lpstr>
      <vt:lpstr>Component Exporter - Advanced Topics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Bryan Stopp</dc:creator>
  <cp:lastModifiedBy>Bryan Stopp</cp:lastModifiedBy>
  <cp:revision>50</cp:revision>
  <cp:lastPrinted>2016-01-12T18:28:12Z</cp:lastPrinted>
  <dcterms:created xsi:type="dcterms:W3CDTF">2018-02-20T19:02:10Z</dcterms:created>
  <dcterms:modified xsi:type="dcterms:W3CDTF">2018-03-20T14:55:25Z</dcterms:modified>
</cp:coreProperties>
</file>